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299" r:id="rId6"/>
    <p:sldId id="301" r:id="rId7"/>
    <p:sldId id="300" r:id="rId8"/>
    <p:sldId id="302" r:id="rId9"/>
    <p:sldId id="303" r:id="rId10"/>
    <p:sldId id="304" r:id="rId11"/>
    <p:sldId id="314" r:id="rId12"/>
    <p:sldId id="308" r:id="rId13"/>
    <p:sldId id="306" r:id="rId14"/>
    <p:sldId id="307" r:id="rId15"/>
    <p:sldId id="309" r:id="rId16"/>
    <p:sldId id="310" r:id="rId17"/>
    <p:sldId id="312" r:id="rId18"/>
    <p:sldId id="31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73" d="100"/>
          <a:sy n="73" d="100"/>
        </p:scale>
        <p:origin x="404"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6/1/2023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6/1/2023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6/1/2023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6/1/2023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6/1/2023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6/1/2023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6/1/2023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6/1/2023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6/1/2023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6/1/2023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a:solidFill>
                  <a:schemeClr val="tx1"/>
                </a:solidFill>
              </a:rPr>
              <a:t>Conference Booking System:</a:t>
            </a:r>
            <a:br>
              <a:rPr lang="en-US" sz="4400" dirty="0">
                <a:solidFill>
                  <a:schemeClr val="tx1"/>
                </a:solidFill>
              </a:rPr>
            </a:br>
            <a:r>
              <a:rPr lang="en-US" sz="4400" dirty="0">
                <a:solidFill>
                  <a:schemeClr val="tx1"/>
                </a:solidFill>
              </a:rPr>
              <a:t>CONFERA</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22PMC121</a:t>
            </a:r>
          </a:p>
          <a:p>
            <a:pPr>
              <a:lnSpc>
                <a:spcPct val="100000"/>
              </a:lnSpc>
            </a:pPr>
            <a:r>
              <a:rPr lang="en-US" sz="1600" dirty="0"/>
              <a:t>DEV NAND NAIR</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7F1A8CC-69C2-C2FB-718A-90A90E5E08CE}"/>
              </a:ext>
            </a:extLst>
          </p:cNvPr>
          <p:cNvSpPr txBox="1"/>
          <p:nvPr/>
        </p:nvSpPr>
        <p:spPr>
          <a:xfrm>
            <a:off x="1031965" y="657497"/>
            <a:ext cx="1449977" cy="369332"/>
          </a:xfrm>
          <a:prstGeom prst="rect">
            <a:avLst/>
          </a:prstGeom>
          <a:noFill/>
        </p:spPr>
        <p:txBody>
          <a:bodyPr wrap="square" rtlCol="0">
            <a:spAutoFit/>
          </a:bodyPr>
          <a:lstStyle/>
          <a:p>
            <a:r>
              <a:rPr lang="en-IN" u="sng" dirty="0"/>
              <a:t>HOME PAGE</a:t>
            </a:r>
          </a:p>
        </p:txBody>
      </p:sp>
      <p:pic>
        <p:nvPicPr>
          <p:cNvPr id="5" name="Picture 4">
            <a:extLst>
              <a:ext uri="{FF2B5EF4-FFF2-40B4-BE49-F238E27FC236}">
                <a16:creationId xmlns:a16="http://schemas.microsoft.com/office/drawing/2014/main" id="{9FB45AC8-334B-3B62-7537-10CA04D5C88E}"/>
              </a:ext>
            </a:extLst>
          </p:cNvPr>
          <p:cNvPicPr>
            <a:picLocks noChangeAspect="1"/>
          </p:cNvPicPr>
          <p:nvPr/>
        </p:nvPicPr>
        <p:blipFill rotWithShape="1">
          <a:blip r:embed="rId2"/>
          <a:srcRect t="14440"/>
          <a:stretch/>
        </p:blipFill>
        <p:spPr>
          <a:xfrm>
            <a:off x="500742" y="1706880"/>
            <a:ext cx="5595258" cy="2692854"/>
          </a:xfrm>
          <a:prstGeom prst="rect">
            <a:avLst/>
          </a:prstGeom>
        </p:spPr>
      </p:pic>
      <p:pic>
        <p:nvPicPr>
          <p:cNvPr id="7" name="Picture 6">
            <a:extLst>
              <a:ext uri="{FF2B5EF4-FFF2-40B4-BE49-F238E27FC236}">
                <a16:creationId xmlns:a16="http://schemas.microsoft.com/office/drawing/2014/main" id="{79C2EDC8-3A90-FA45-47AA-40B897C87BA5}"/>
              </a:ext>
            </a:extLst>
          </p:cNvPr>
          <p:cNvPicPr>
            <a:picLocks noChangeAspect="1"/>
          </p:cNvPicPr>
          <p:nvPr/>
        </p:nvPicPr>
        <p:blipFill rotWithShape="1">
          <a:blip r:embed="rId3"/>
          <a:srcRect t="12881"/>
          <a:stretch/>
        </p:blipFill>
        <p:spPr>
          <a:xfrm>
            <a:off x="6409508" y="3224212"/>
            <a:ext cx="5495109" cy="2692854"/>
          </a:xfrm>
          <a:prstGeom prst="rect">
            <a:avLst/>
          </a:prstGeom>
        </p:spPr>
      </p:pic>
    </p:spTree>
    <p:extLst>
      <p:ext uri="{BB962C8B-B14F-4D97-AF65-F5344CB8AC3E}">
        <p14:creationId xmlns:p14="http://schemas.microsoft.com/office/powerpoint/2010/main" val="19812646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F2E7ACC-C879-138D-523B-3E95D25CF11C}"/>
              </a:ext>
            </a:extLst>
          </p:cNvPr>
          <p:cNvPicPr>
            <a:picLocks noChangeAspect="1"/>
          </p:cNvPicPr>
          <p:nvPr/>
        </p:nvPicPr>
        <p:blipFill rotWithShape="1">
          <a:blip r:embed="rId2"/>
          <a:srcRect t="14025"/>
          <a:stretch/>
        </p:blipFill>
        <p:spPr>
          <a:xfrm>
            <a:off x="557350" y="1088571"/>
            <a:ext cx="5260944" cy="2544245"/>
          </a:xfrm>
          <a:prstGeom prst="rect">
            <a:avLst/>
          </a:prstGeom>
        </p:spPr>
      </p:pic>
      <p:sp>
        <p:nvSpPr>
          <p:cNvPr id="5" name="TextBox 4">
            <a:extLst>
              <a:ext uri="{FF2B5EF4-FFF2-40B4-BE49-F238E27FC236}">
                <a16:creationId xmlns:a16="http://schemas.microsoft.com/office/drawing/2014/main" id="{6EBDB1D1-02B6-FE1C-2D12-13804D4551A6}"/>
              </a:ext>
            </a:extLst>
          </p:cNvPr>
          <p:cNvSpPr txBox="1"/>
          <p:nvPr/>
        </p:nvSpPr>
        <p:spPr>
          <a:xfrm>
            <a:off x="557350" y="620877"/>
            <a:ext cx="6096000" cy="369332"/>
          </a:xfrm>
          <a:prstGeom prst="rect">
            <a:avLst/>
          </a:prstGeom>
          <a:noFill/>
        </p:spPr>
        <p:txBody>
          <a:bodyPr wrap="square">
            <a:spAutoFit/>
          </a:bodyPr>
          <a:lstStyle/>
          <a:p>
            <a:r>
              <a:rPr lang="en-IN" u="sng" dirty="0"/>
              <a:t>CONFERENCE VENUE LIST</a:t>
            </a:r>
          </a:p>
        </p:txBody>
      </p:sp>
      <p:pic>
        <p:nvPicPr>
          <p:cNvPr id="2" name="Picture 1">
            <a:extLst>
              <a:ext uri="{FF2B5EF4-FFF2-40B4-BE49-F238E27FC236}">
                <a16:creationId xmlns:a16="http://schemas.microsoft.com/office/drawing/2014/main" id="{E70AAC49-578D-B480-1DD2-15D9ADA08134}"/>
              </a:ext>
            </a:extLst>
          </p:cNvPr>
          <p:cNvPicPr>
            <a:picLocks noChangeAspect="1"/>
          </p:cNvPicPr>
          <p:nvPr/>
        </p:nvPicPr>
        <p:blipFill>
          <a:blip r:embed="rId3"/>
          <a:stretch>
            <a:fillRect/>
          </a:stretch>
        </p:blipFill>
        <p:spPr>
          <a:xfrm>
            <a:off x="6014752" y="2823193"/>
            <a:ext cx="5962405" cy="2883658"/>
          </a:xfrm>
          <a:prstGeom prst="rect">
            <a:avLst/>
          </a:prstGeom>
        </p:spPr>
      </p:pic>
      <p:sp>
        <p:nvSpPr>
          <p:cNvPr id="4" name="TextBox 3">
            <a:extLst>
              <a:ext uri="{FF2B5EF4-FFF2-40B4-BE49-F238E27FC236}">
                <a16:creationId xmlns:a16="http://schemas.microsoft.com/office/drawing/2014/main" id="{6D5DF7D8-AFCB-C2AF-E1B2-3A80DDBE6DB7}"/>
              </a:ext>
            </a:extLst>
          </p:cNvPr>
          <p:cNvSpPr txBox="1"/>
          <p:nvPr/>
        </p:nvSpPr>
        <p:spPr>
          <a:xfrm>
            <a:off x="6014752" y="2079563"/>
            <a:ext cx="6096000" cy="369332"/>
          </a:xfrm>
          <a:prstGeom prst="rect">
            <a:avLst/>
          </a:prstGeom>
          <a:noFill/>
        </p:spPr>
        <p:txBody>
          <a:bodyPr wrap="square">
            <a:spAutoFit/>
          </a:bodyPr>
          <a:lstStyle/>
          <a:p>
            <a:r>
              <a:rPr lang="en-IN" u="sng" dirty="0"/>
              <a:t>PAYMENT PAGE</a:t>
            </a:r>
          </a:p>
        </p:txBody>
      </p:sp>
    </p:spTree>
    <p:extLst>
      <p:ext uri="{BB962C8B-B14F-4D97-AF65-F5344CB8AC3E}">
        <p14:creationId xmlns:p14="http://schemas.microsoft.com/office/powerpoint/2010/main" val="31434347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5179A1E-88BB-F732-0016-910599C04CD3}"/>
              </a:ext>
            </a:extLst>
          </p:cNvPr>
          <p:cNvPicPr>
            <a:picLocks noChangeAspect="1"/>
          </p:cNvPicPr>
          <p:nvPr/>
        </p:nvPicPr>
        <p:blipFill rotWithShape="1">
          <a:blip r:embed="rId2"/>
          <a:srcRect t="14070"/>
          <a:stretch/>
        </p:blipFill>
        <p:spPr>
          <a:xfrm>
            <a:off x="1018902" y="1515292"/>
            <a:ext cx="4738483" cy="2290354"/>
          </a:xfrm>
          <a:prstGeom prst="rect">
            <a:avLst/>
          </a:prstGeom>
        </p:spPr>
      </p:pic>
      <p:sp>
        <p:nvSpPr>
          <p:cNvPr id="5" name="TextBox 4">
            <a:extLst>
              <a:ext uri="{FF2B5EF4-FFF2-40B4-BE49-F238E27FC236}">
                <a16:creationId xmlns:a16="http://schemas.microsoft.com/office/drawing/2014/main" id="{73EAA50F-CE60-8150-2AF6-1D7053687ADD}"/>
              </a:ext>
            </a:extLst>
          </p:cNvPr>
          <p:cNvSpPr txBox="1"/>
          <p:nvPr/>
        </p:nvSpPr>
        <p:spPr>
          <a:xfrm>
            <a:off x="1097280" y="590397"/>
            <a:ext cx="6096000" cy="369332"/>
          </a:xfrm>
          <a:prstGeom prst="rect">
            <a:avLst/>
          </a:prstGeom>
          <a:noFill/>
        </p:spPr>
        <p:txBody>
          <a:bodyPr wrap="square">
            <a:spAutoFit/>
          </a:bodyPr>
          <a:lstStyle/>
          <a:p>
            <a:r>
              <a:rPr lang="en-IN" u="sng" dirty="0"/>
              <a:t>USER PROFILE</a:t>
            </a:r>
          </a:p>
        </p:txBody>
      </p:sp>
      <p:pic>
        <p:nvPicPr>
          <p:cNvPr id="2" name="Picture 1">
            <a:extLst>
              <a:ext uri="{FF2B5EF4-FFF2-40B4-BE49-F238E27FC236}">
                <a16:creationId xmlns:a16="http://schemas.microsoft.com/office/drawing/2014/main" id="{F35E6CE8-58E2-8023-16A3-44C5349B464E}"/>
              </a:ext>
            </a:extLst>
          </p:cNvPr>
          <p:cNvPicPr>
            <a:picLocks noChangeAspect="1"/>
          </p:cNvPicPr>
          <p:nvPr/>
        </p:nvPicPr>
        <p:blipFill>
          <a:blip r:embed="rId3"/>
          <a:stretch>
            <a:fillRect/>
          </a:stretch>
        </p:blipFill>
        <p:spPr>
          <a:xfrm>
            <a:off x="6521626" y="3429000"/>
            <a:ext cx="5157663" cy="2469094"/>
          </a:xfrm>
          <a:prstGeom prst="rect">
            <a:avLst/>
          </a:prstGeom>
        </p:spPr>
      </p:pic>
      <p:sp>
        <p:nvSpPr>
          <p:cNvPr id="4" name="TextBox 3">
            <a:extLst>
              <a:ext uri="{FF2B5EF4-FFF2-40B4-BE49-F238E27FC236}">
                <a16:creationId xmlns:a16="http://schemas.microsoft.com/office/drawing/2014/main" id="{DF1CB047-DD65-4749-B069-E51A261C7410}"/>
              </a:ext>
            </a:extLst>
          </p:cNvPr>
          <p:cNvSpPr txBox="1"/>
          <p:nvPr/>
        </p:nvSpPr>
        <p:spPr>
          <a:xfrm>
            <a:off x="6871063" y="2765754"/>
            <a:ext cx="6096000" cy="369332"/>
          </a:xfrm>
          <a:prstGeom prst="rect">
            <a:avLst/>
          </a:prstGeom>
          <a:noFill/>
        </p:spPr>
        <p:txBody>
          <a:bodyPr wrap="square">
            <a:spAutoFit/>
          </a:bodyPr>
          <a:lstStyle/>
          <a:p>
            <a:r>
              <a:rPr lang="en-IN" u="sng" dirty="0"/>
              <a:t>CONTACT DETAILS</a:t>
            </a:r>
          </a:p>
        </p:txBody>
      </p:sp>
    </p:spTree>
    <p:extLst>
      <p:ext uri="{BB962C8B-B14F-4D97-AF65-F5344CB8AC3E}">
        <p14:creationId xmlns:p14="http://schemas.microsoft.com/office/powerpoint/2010/main" val="29880837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50B5E6D-E801-C39E-AA9F-0BC48C0F6265}"/>
              </a:ext>
            </a:extLst>
          </p:cNvPr>
          <p:cNvPicPr>
            <a:picLocks noChangeAspect="1"/>
          </p:cNvPicPr>
          <p:nvPr/>
        </p:nvPicPr>
        <p:blipFill>
          <a:blip r:embed="rId2"/>
          <a:stretch>
            <a:fillRect/>
          </a:stretch>
        </p:blipFill>
        <p:spPr>
          <a:xfrm>
            <a:off x="1135213" y="1286070"/>
            <a:ext cx="8876545" cy="4285859"/>
          </a:xfrm>
          <a:prstGeom prst="rect">
            <a:avLst/>
          </a:prstGeom>
        </p:spPr>
      </p:pic>
      <p:sp>
        <p:nvSpPr>
          <p:cNvPr id="4" name="TextBox 3">
            <a:extLst>
              <a:ext uri="{FF2B5EF4-FFF2-40B4-BE49-F238E27FC236}">
                <a16:creationId xmlns:a16="http://schemas.microsoft.com/office/drawing/2014/main" id="{466DF90C-6403-073E-9322-2FF4CBF504F2}"/>
              </a:ext>
            </a:extLst>
          </p:cNvPr>
          <p:cNvSpPr txBox="1"/>
          <p:nvPr/>
        </p:nvSpPr>
        <p:spPr>
          <a:xfrm>
            <a:off x="1135213" y="651357"/>
            <a:ext cx="6096000" cy="369332"/>
          </a:xfrm>
          <a:prstGeom prst="rect">
            <a:avLst/>
          </a:prstGeom>
          <a:noFill/>
        </p:spPr>
        <p:txBody>
          <a:bodyPr wrap="square">
            <a:spAutoFit/>
          </a:bodyPr>
          <a:lstStyle/>
          <a:p>
            <a:r>
              <a:rPr lang="en-US" u="sng" dirty="0"/>
              <a:t>ADMIN PANEL</a:t>
            </a:r>
            <a:endParaRPr lang="en-IN" u="sng" dirty="0"/>
          </a:p>
        </p:txBody>
      </p:sp>
    </p:spTree>
    <p:extLst>
      <p:ext uri="{BB962C8B-B14F-4D97-AF65-F5344CB8AC3E}">
        <p14:creationId xmlns:p14="http://schemas.microsoft.com/office/powerpoint/2010/main" val="11609981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196EC65-0BE3-49CA-680E-376C5B7E22D6}"/>
              </a:ext>
            </a:extLst>
          </p:cNvPr>
          <p:cNvSpPr txBox="1"/>
          <p:nvPr/>
        </p:nvSpPr>
        <p:spPr>
          <a:xfrm>
            <a:off x="339636" y="487679"/>
            <a:ext cx="3692434" cy="369332"/>
          </a:xfrm>
          <a:prstGeom prst="rect">
            <a:avLst/>
          </a:prstGeom>
          <a:noFill/>
        </p:spPr>
        <p:txBody>
          <a:bodyPr wrap="square" rtlCol="0">
            <a:spAutoFit/>
          </a:bodyPr>
          <a:lstStyle/>
          <a:p>
            <a:r>
              <a:rPr lang="en-IN" dirty="0">
                <a:latin typeface="Arial Black" panose="020B0A04020102020204" pitchFamily="34" charset="0"/>
              </a:rPr>
              <a:t>REFERENCES</a:t>
            </a:r>
          </a:p>
        </p:txBody>
      </p:sp>
      <p:sp>
        <p:nvSpPr>
          <p:cNvPr id="6" name="TextBox 5">
            <a:extLst>
              <a:ext uri="{FF2B5EF4-FFF2-40B4-BE49-F238E27FC236}">
                <a16:creationId xmlns:a16="http://schemas.microsoft.com/office/drawing/2014/main" id="{E218BBE8-D4C2-AC07-FF77-291868A48025}"/>
              </a:ext>
            </a:extLst>
          </p:cNvPr>
          <p:cNvSpPr txBox="1"/>
          <p:nvPr/>
        </p:nvSpPr>
        <p:spPr>
          <a:xfrm>
            <a:off x="339636" y="920770"/>
            <a:ext cx="9283337" cy="1477328"/>
          </a:xfrm>
          <a:prstGeom prst="rect">
            <a:avLst/>
          </a:prstGeom>
          <a:noFill/>
        </p:spPr>
        <p:txBody>
          <a:bodyPr wrap="square">
            <a:spAutoFit/>
          </a:bodyPr>
          <a:lstStyle/>
          <a:p>
            <a:pPr marL="273050">
              <a:spcBef>
                <a:spcPts val="430"/>
              </a:spcBef>
            </a:pPr>
            <a:r>
              <a:rPr lang="en-US" dirty="0">
                <a:effectLst/>
                <a:latin typeface="Times New Roman" panose="02020603050405020304" pitchFamily="18" charset="0"/>
                <a:ea typeface="Times New Roman" panose="02020603050405020304" pitchFamily="18" charset="0"/>
              </a:rPr>
              <a:t>https://bootstrapmade.com/day-multipurpose-html-template-for-free </a:t>
            </a:r>
            <a:endParaRPr lang="en-IN" dirty="0">
              <a:effectLst/>
              <a:latin typeface="Times New Roman" panose="02020603050405020304" pitchFamily="18" charset="0"/>
              <a:ea typeface="Times New Roman" panose="02020603050405020304" pitchFamily="18" charset="0"/>
            </a:endParaRPr>
          </a:p>
          <a:p>
            <a:pPr lvl="0">
              <a:tabLst>
                <a:tab pos="547370" algn="l"/>
                <a:tab pos="548005" algn="l"/>
              </a:tabLst>
            </a:pPr>
            <a:r>
              <a:rPr lang="en-US" sz="1800" dirty="0">
                <a:effectLst/>
                <a:latin typeface="Times New Roman" panose="02020603050405020304" pitchFamily="18" charset="0"/>
                <a:ea typeface="Times New Roman" panose="02020603050405020304" pitchFamily="18" charset="0"/>
              </a:rPr>
              <a:t>     https://docs.djangoproject.com/</a:t>
            </a:r>
            <a:endParaRPr lang="en-IN" sz="1600" dirty="0">
              <a:effectLst/>
              <a:latin typeface="Times New Roman" panose="02020603050405020304" pitchFamily="18" charset="0"/>
              <a:ea typeface="Times New Roman" panose="02020603050405020304" pitchFamily="18" charset="0"/>
            </a:endParaRPr>
          </a:p>
          <a:p>
            <a:pPr lvl="0">
              <a:tabLst>
                <a:tab pos="547370" algn="l"/>
                <a:tab pos="548005" algn="l"/>
              </a:tabLst>
            </a:pPr>
            <a:r>
              <a:rPr lang="en-US" sz="1800" dirty="0">
                <a:effectLst/>
                <a:latin typeface="Times New Roman" panose="02020603050405020304" pitchFamily="18" charset="0"/>
                <a:ea typeface="Times New Roman" panose="02020603050405020304" pitchFamily="18" charset="0"/>
              </a:rPr>
              <a:t>     https://openai.com/</a:t>
            </a:r>
            <a:endParaRPr lang="en-IN" sz="1600" dirty="0">
              <a:effectLst/>
              <a:latin typeface="Times New Roman" panose="02020603050405020304" pitchFamily="18" charset="0"/>
              <a:ea typeface="Times New Roman" panose="02020603050405020304" pitchFamily="18" charset="0"/>
            </a:endParaRPr>
          </a:p>
          <a:p>
            <a:pPr lvl="0">
              <a:tabLst>
                <a:tab pos="547370" algn="l"/>
                <a:tab pos="548005" algn="l"/>
              </a:tabLst>
            </a:pPr>
            <a:r>
              <a:rPr lang="en-US" sz="1800" dirty="0">
                <a:effectLst/>
                <a:latin typeface="Times New Roman" panose="02020603050405020304" pitchFamily="18" charset="0"/>
                <a:ea typeface="Times New Roman" panose="02020603050405020304" pitchFamily="18" charset="0"/>
              </a:rPr>
              <a:t>     https://stackoverflow.com/</a:t>
            </a:r>
            <a:endParaRPr lang="en-IN" sz="1600" dirty="0">
              <a:effectLst/>
              <a:latin typeface="Times New Roman" panose="02020603050405020304" pitchFamily="18" charset="0"/>
              <a:ea typeface="Times New Roman" panose="02020603050405020304" pitchFamily="18" charset="0"/>
            </a:endParaRPr>
          </a:p>
          <a:p>
            <a:pPr lvl="0">
              <a:tabLst>
                <a:tab pos="547370" algn="l"/>
                <a:tab pos="548005" algn="l"/>
              </a:tabLst>
            </a:pPr>
            <a:r>
              <a:rPr lang="en-US" sz="1800" dirty="0">
                <a:effectLst/>
                <a:latin typeface="Times New Roman" panose="02020603050405020304" pitchFamily="18" charset="0"/>
                <a:ea typeface="Times New Roman" panose="02020603050405020304" pitchFamily="18" charset="0"/>
              </a:rPr>
              <a:t>     https://www.youtube.com/</a:t>
            </a:r>
            <a:endParaRPr lang="en-IN" sz="16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1569183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B52C16F-111A-8C7C-F60B-FAA769E11950}"/>
              </a:ext>
            </a:extLst>
          </p:cNvPr>
          <p:cNvSpPr txBox="1"/>
          <p:nvPr/>
        </p:nvSpPr>
        <p:spPr>
          <a:xfrm>
            <a:off x="4040778" y="2782669"/>
            <a:ext cx="9178834" cy="646331"/>
          </a:xfrm>
          <a:prstGeom prst="rect">
            <a:avLst/>
          </a:prstGeom>
          <a:noFill/>
        </p:spPr>
        <p:txBody>
          <a:bodyPr wrap="square" rtlCol="0">
            <a:spAutoFit/>
          </a:bodyPr>
          <a:lstStyle/>
          <a:p>
            <a:r>
              <a:rPr lang="en-IN" sz="3600" dirty="0"/>
              <a:t>THANK YOU</a:t>
            </a:r>
          </a:p>
        </p:txBody>
      </p:sp>
    </p:spTree>
    <p:extLst>
      <p:ext uri="{BB962C8B-B14F-4D97-AF65-F5344CB8AC3E}">
        <p14:creationId xmlns:p14="http://schemas.microsoft.com/office/powerpoint/2010/main" val="33353556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B08D7E-26B9-5F9C-EA98-ADBF1CA862D1}"/>
              </a:ext>
            </a:extLst>
          </p:cNvPr>
          <p:cNvSpPr txBox="1"/>
          <p:nvPr/>
        </p:nvSpPr>
        <p:spPr>
          <a:xfrm>
            <a:off x="339636" y="487679"/>
            <a:ext cx="3692434" cy="369332"/>
          </a:xfrm>
          <a:prstGeom prst="rect">
            <a:avLst/>
          </a:prstGeom>
          <a:noFill/>
        </p:spPr>
        <p:txBody>
          <a:bodyPr wrap="square" rtlCol="0">
            <a:spAutoFit/>
          </a:bodyPr>
          <a:lstStyle/>
          <a:p>
            <a:r>
              <a:rPr lang="en-IN" dirty="0">
                <a:latin typeface="Arial Black" panose="020B0A04020102020204" pitchFamily="34" charset="0"/>
              </a:rPr>
              <a:t>ABSTRACT</a:t>
            </a:r>
          </a:p>
        </p:txBody>
      </p:sp>
      <p:sp>
        <p:nvSpPr>
          <p:cNvPr id="3" name="TextBox 2">
            <a:extLst>
              <a:ext uri="{FF2B5EF4-FFF2-40B4-BE49-F238E27FC236}">
                <a16:creationId xmlns:a16="http://schemas.microsoft.com/office/drawing/2014/main" id="{CF9FD614-F2CA-B3DB-CC2B-AF2616115CC2}"/>
              </a:ext>
            </a:extLst>
          </p:cNvPr>
          <p:cNvSpPr txBox="1"/>
          <p:nvPr/>
        </p:nvSpPr>
        <p:spPr>
          <a:xfrm>
            <a:off x="243841" y="1328057"/>
            <a:ext cx="9257210" cy="2585323"/>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The conference management system is a web-based platform designed to streamline the process of organizing and attending conferences. It provides users with features such as conference listings, online registration and booking, venue management, payment integration, and user profile management. The system aims to simplify the conference management workflow, enhance user experience, and improve overall efficiency. By automating tasks and providing convenient tools, the system facilitates seamless communication, efficient resource allocation, and easy access to conference information. With its user-friendly interface and comprehensive functionalities, the conference management system offers a centralized platform for organizers and attendees to efficiently manage and participate in conferences.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57437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B08D7E-26B9-5F9C-EA98-ADBF1CA862D1}"/>
              </a:ext>
            </a:extLst>
          </p:cNvPr>
          <p:cNvSpPr txBox="1"/>
          <p:nvPr/>
        </p:nvSpPr>
        <p:spPr>
          <a:xfrm>
            <a:off x="339635" y="487679"/>
            <a:ext cx="4058193" cy="369332"/>
          </a:xfrm>
          <a:prstGeom prst="rect">
            <a:avLst/>
          </a:prstGeom>
          <a:noFill/>
        </p:spPr>
        <p:txBody>
          <a:bodyPr wrap="square" rtlCol="0">
            <a:spAutoFit/>
          </a:bodyPr>
          <a:lstStyle/>
          <a:p>
            <a:r>
              <a:rPr lang="en-IN" dirty="0">
                <a:latin typeface="Arial Black" panose="020B0A04020102020204" pitchFamily="34" charset="0"/>
              </a:rPr>
              <a:t>FEATURES AND HIGHLIGHTS</a:t>
            </a:r>
          </a:p>
        </p:txBody>
      </p:sp>
      <p:sp>
        <p:nvSpPr>
          <p:cNvPr id="3" name="TextBox 2">
            <a:extLst>
              <a:ext uri="{FF2B5EF4-FFF2-40B4-BE49-F238E27FC236}">
                <a16:creationId xmlns:a16="http://schemas.microsoft.com/office/drawing/2014/main" id="{CF9FD614-F2CA-B3DB-CC2B-AF2616115CC2}"/>
              </a:ext>
            </a:extLst>
          </p:cNvPr>
          <p:cNvSpPr txBox="1"/>
          <p:nvPr/>
        </p:nvSpPr>
        <p:spPr>
          <a:xfrm>
            <a:off x="513808" y="1014549"/>
            <a:ext cx="9257210" cy="7294305"/>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User can register and login to the system </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User can search venues based on state and city</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User can book the venue and do the payment online</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User can view the booking history in the user profile</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User can contact the event management team through the contact details which is provided</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Admin users can log into the admin panel and they can:</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Users can logout of the system</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Website has a user friendly and responsive user interface</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86E849D2-644B-E355-0979-1CFD685BBE69}"/>
              </a:ext>
            </a:extLst>
          </p:cNvPr>
          <p:cNvSpPr txBox="1"/>
          <p:nvPr/>
        </p:nvSpPr>
        <p:spPr>
          <a:xfrm>
            <a:off x="1894113" y="4126742"/>
            <a:ext cx="4585063" cy="1477328"/>
          </a:xfrm>
          <a:prstGeom prst="rect">
            <a:avLst/>
          </a:prstGeom>
          <a:noFill/>
        </p:spPr>
        <p:txBody>
          <a:bodyPr wrap="square" rtlCol="0">
            <a:spAutoFit/>
          </a:bodyPr>
          <a:lstStyle/>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Add users and conference venues</a:t>
            </a: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Modify user’s details and conference details</a:t>
            </a: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Delete users and conferences</a:t>
            </a: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Manage availability of venues</a:t>
            </a:r>
          </a:p>
          <a:p>
            <a:endParaRPr lang="en-IN" dirty="0"/>
          </a:p>
        </p:txBody>
      </p:sp>
    </p:spTree>
    <p:extLst>
      <p:ext uri="{BB962C8B-B14F-4D97-AF65-F5344CB8AC3E}">
        <p14:creationId xmlns:p14="http://schemas.microsoft.com/office/powerpoint/2010/main" val="31271517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B08D7E-26B9-5F9C-EA98-ADBF1CA862D1}"/>
              </a:ext>
            </a:extLst>
          </p:cNvPr>
          <p:cNvSpPr txBox="1"/>
          <p:nvPr/>
        </p:nvSpPr>
        <p:spPr>
          <a:xfrm>
            <a:off x="339636" y="487679"/>
            <a:ext cx="3692434" cy="369332"/>
          </a:xfrm>
          <a:prstGeom prst="rect">
            <a:avLst/>
          </a:prstGeom>
          <a:noFill/>
        </p:spPr>
        <p:txBody>
          <a:bodyPr wrap="square" rtlCol="0">
            <a:spAutoFit/>
          </a:bodyPr>
          <a:lstStyle/>
          <a:p>
            <a:r>
              <a:rPr lang="en-IN" dirty="0">
                <a:latin typeface="Arial Black" panose="020B0A04020102020204" pitchFamily="34" charset="0"/>
              </a:rPr>
              <a:t>PROJECT REQUIREMENTS</a:t>
            </a:r>
          </a:p>
        </p:txBody>
      </p:sp>
      <p:sp>
        <p:nvSpPr>
          <p:cNvPr id="3" name="TextBox 2">
            <a:extLst>
              <a:ext uri="{FF2B5EF4-FFF2-40B4-BE49-F238E27FC236}">
                <a16:creationId xmlns:a16="http://schemas.microsoft.com/office/drawing/2014/main" id="{CF9FD614-F2CA-B3DB-CC2B-AF2616115CC2}"/>
              </a:ext>
            </a:extLst>
          </p:cNvPr>
          <p:cNvSpPr txBox="1"/>
          <p:nvPr/>
        </p:nvSpPr>
        <p:spPr>
          <a:xfrm>
            <a:off x="513808" y="1014549"/>
            <a:ext cx="9257210" cy="5355312"/>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User registration login and logout functionalities</a:t>
            </a:r>
          </a:p>
          <a:p>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Conference listings and management</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Online registration and booking for conferences</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Venue management for conferences</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Integration of payment system for conference bookings</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User profile to view booking history and conference venue details</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Admin panel for system management and control</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Responsive design for seamless access on various devices</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Implementation of security measures to protect user data</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Testing and quality assurance for bug-free performance</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076125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B08D7E-26B9-5F9C-EA98-ADBF1CA862D1}"/>
              </a:ext>
            </a:extLst>
          </p:cNvPr>
          <p:cNvSpPr txBox="1"/>
          <p:nvPr/>
        </p:nvSpPr>
        <p:spPr>
          <a:xfrm>
            <a:off x="339636" y="487679"/>
            <a:ext cx="4563290" cy="369332"/>
          </a:xfrm>
          <a:prstGeom prst="rect">
            <a:avLst/>
          </a:prstGeom>
          <a:noFill/>
        </p:spPr>
        <p:txBody>
          <a:bodyPr wrap="square" rtlCol="0">
            <a:spAutoFit/>
          </a:bodyPr>
          <a:lstStyle/>
          <a:p>
            <a:r>
              <a:rPr lang="en-IN" dirty="0">
                <a:latin typeface="Arial Black" panose="020B0A04020102020204" pitchFamily="34" charset="0"/>
              </a:rPr>
              <a:t>TECHNICAL ASPECTS OF DJANGO</a:t>
            </a:r>
          </a:p>
        </p:txBody>
      </p:sp>
      <p:sp>
        <p:nvSpPr>
          <p:cNvPr id="5" name="TextBox 4">
            <a:extLst>
              <a:ext uri="{FF2B5EF4-FFF2-40B4-BE49-F238E27FC236}">
                <a16:creationId xmlns:a16="http://schemas.microsoft.com/office/drawing/2014/main" id="{8872CB37-5037-60CF-5515-4CED83D41905}"/>
              </a:ext>
            </a:extLst>
          </p:cNvPr>
          <p:cNvSpPr txBox="1"/>
          <p:nvPr/>
        </p:nvSpPr>
        <p:spPr>
          <a:xfrm>
            <a:off x="687977" y="1272179"/>
            <a:ext cx="6096000" cy="2862322"/>
          </a:xfrm>
          <a:prstGeom prst="rect">
            <a:avLst/>
          </a:prstGeom>
          <a:noFill/>
        </p:spPr>
        <p:txBody>
          <a:bodyPr wrap="square">
            <a:spAutoFit/>
          </a:bodyPr>
          <a:lstStyle/>
          <a:p>
            <a:pPr marL="285750" indent="-285750">
              <a:buFont typeface="Arial" panose="020B0604020202020204" pitchFamily="34" charset="0"/>
              <a:buChar char="•"/>
            </a:pPr>
            <a:r>
              <a:rPr lang="en-US" dirty="0"/>
              <a:t>PRESENTATION LAYER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a:p>
            <a:endParaRPr lang="en-US" dirty="0"/>
          </a:p>
          <a:p>
            <a:pPr marL="285750" indent="-285750">
              <a:buFont typeface="Arial" panose="020B0604020202020204" pitchFamily="34" charset="0"/>
              <a:buChar char="•"/>
            </a:pPr>
            <a:r>
              <a:rPr lang="en-US" dirty="0"/>
              <a:t>APPLICATION LAYER</a:t>
            </a:r>
          </a:p>
        </p:txBody>
      </p:sp>
      <p:sp>
        <p:nvSpPr>
          <p:cNvPr id="7" name="TextBox 6">
            <a:extLst>
              <a:ext uri="{FF2B5EF4-FFF2-40B4-BE49-F238E27FC236}">
                <a16:creationId xmlns:a16="http://schemas.microsoft.com/office/drawing/2014/main" id="{8720D3EF-D9A9-704E-3056-B900A0AF2B42}"/>
              </a:ext>
            </a:extLst>
          </p:cNvPr>
          <p:cNvSpPr txBox="1"/>
          <p:nvPr/>
        </p:nvSpPr>
        <p:spPr>
          <a:xfrm>
            <a:off x="1201783" y="1654518"/>
            <a:ext cx="6096000" cy="2031325"/>
          </a:xfrm>
          <a:prstGeom prst="rect">
            <a:avLst/>
          </a:prstGeom>
          <a:noFill/>
        </p:spPr>
        <p:txBody>
          <a:bodyPr wrap="square">
            <a:spAutoFit/>
          </a:bodyPr>
          <a:lstStyle/>
          <a:p>
            <a:pPr marL="285750" indent="-285750" algn="just">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•User Interface (UI): This layer includes the components that interact with users, such as web pages or mobile app screens.</a:t>
            </a:r>
          </a:p>
          <a:p>
            <a:pPr marL="285750" indent="-285750" algn="just">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•Django Templates: Django's built-in template engine allows you to define HTML templates that render dynamic content and interact with the back-end.</a:t>
            </a:r>
          </a:p>
          <a:p>
            <a:pPr marL="285750" indent="-285750" algn="just">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a:t>
            </a:r>
            <a:r>
              <a:rPr lang="en-IN" dirty="0" err="1">
                <a:latin typeface="Times New Roman" panose="02020603050405020304" pitchFamily="18" charset="0"/>
                <a:cs typeface="Times New Roman" panose="02020603050405020304" pitchFamily="18" charset="0"/>
              </a:rPr>
              <a:t>Jazzmin</a:t>
            </a:r>
            <a:r>
              <a:rPr lang="en-IN" dirty="0">
                <a:latin typeface="Times New Roman" panose="02020603050405020304" pitchFamily="18" charset="0"/>
                <a:cs typeface="Times New Roman" panose="02020603050405020304" pitchFamily="18" charset="0"/>
              </a:rPr>
              <a:t> package: </a:t>
            </a:r>
            <a:r>
              <a:rPr lang="en-IN" dirty="0" err="1">
                <a:latin typeface="Times New Roman" panose="02020603050405020304" pitchFamily="18" charset="0"/>
                <a:cs typeface="Times New Roman" panose="02020603050405020304" pitchFamily="18" charset="0"/>
              </a:rPr>
              <a:t>Jazzmin</a:t>
            </a:r>
            <a:r>
              <a:rPr lang="en-IN" dirty="0">
                <a:latin typeface="Times New Roman" panose="02020603050405020304" pitchFamily="18" charset="0"/>
                <a:cs typeface="Times New Roman" panose="02020603050405020304" pitchFamily="18" charset="0"/>
              </a:rPr>
              <a:t> provides a very interactive Django admin panel GUI</a:t>
            </a:r>
          </a:p>
        </p:txBody>
      </p:sp>
      <p:sp>
        <p:nvSpPr>
          <p:cNvPr id="9" name="TextBox 8">
            <a:extLst>
              <a:ext uri="{FF2B5EF4-FFF2-40B4-BE49-F238E27FC236}">
                <a16:creationId xmlns:a16="http://schemas.microsoft.com/office/drawing/2014/main" id="{EEECB480-667B-F5F6-9EB9-96F026214747}"/>
              </a:ext>
            </a:extLst>
          </p:cNvPr>
          <p:cNvSpPr txBox="1"/>
          <p:nvPr/>
        </p:nvSpPr>
        <p:spPr>
          <a:xfrm>
            <a:off x="1201783" y="4187819"/>
            <a:ext cx="6096000" cy="1754326"/>
          </a:xfrm>
          <a:prstGeom prst="rect">
            <a:avLst/>
          </a:prstGeom>
          <a:noFill/>
        </p:spPr>
        <p:txBody>
          <a:bodyPr wrap="square">
            <a:spAutoFit/>
          </a:bodyPr>
          <a:lstStyle/>
          <a:p>
            <a:pPr marL="285750" indent="-285750" algn="just">
              <a:buFont typeface="Wingdings" panose="05000000000000000000" pitchFamily="2" charset="2"/>
              <a:buChar char="Ø"/>
            </a:pPr>
            <a:r>
              <a:rPr lang="en-US" dirty="0"/>
              <a:t>•Django: Django serves as the back-end framework, handling HTTP requests, routing, and managing the application's business logic .Django Views receive requests from the user interface, process data, and generate appropriate responses. They interact with models, services, and external APIs as needed.</a:t>
            </a:r>
          </a:p>
        </p:txBody>
      </p:sp>
    </p:spTree>
    <p:extLst>
      <p:ext uri="{BB962C8B-B14F-4D97-AF65-F5344CB8AC3E}">
        <p14:creationId xmlns:p14="http://schemas.microsoft.com/office/powerpoint/2010/main" val="26940983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A3AE0B5-B581-18D2-D19A-12794D962CBE}"/>
              </a:ext>
            </a:extLst>
          </p:cNvPr>
          <p:cNvSpPr txBox="1"/>
          <p:nvPr/>
        </p:nvSpPr>
        <p:spPr>
          <a:xfrm>
            <a:off x="679269" y="250763"/>
            <a:ext cx="6096000" cy="369332"/>
          </a:xfrm>
          <a:prstGeom prst="rect">
            <a:avLst/>
          </a:prstGeom>
          <a:noFill/>
        </p:spPr>
        <p:txBody>
          <a:bodyPr wrap="square">
            <a:spAutoFit/>
          </a:bodyPr>
          <a:lstStyle/>
          <a:p>
            <a:r>
              <a:rPr lang="en-IN" dirty="0">
                <a:latin typeface="Arial Black" panose="020B0A04020102020204" pitchFamily="34" charset="0"/>
              </a:rPr>
              <a:t>CLASS DIAGRAM OF DATABASE</a:t>
            </a:r>
          </a:p>
        </p:txBody>
      </p:sp>
      <p:pic>
        <p:nvPicPr>
          <p:cNvPr id="5" name="Picture 4">
            <a:extLst>
              <a:ext uri="{FF2B5EF4-FFF2-40B4-BE49-F238E27FC236}">
                <a16:creationId xmlns:a16="http://schemas.microsoft.com/office/drawing/2014/main" id="{8F288436-51FB-2B0D-3388-A98208EA3431}"/>
              </a:ext>
            </a:extLst>
          </p:cNvPr>
          <p:cNvPicPr>
            <a:picLocks noChangeAspect="1"/>
          </p:cNvPicPr>
          <p:nvPr/>
        </p:nvPicPr>
        <p:blipFill>
          <a:blip r:embed="rId2"/>
          <a:stretch>
            <a:fillRect/>
          </a:stretch>
        </p:blipFill>
        <p:spPr>
          <a:xfrm>
            <a:off x="6091237" y="3424237"/>
            <a:ext cx="9525" cy="9525"/>
          </a:xfrm>
          <a:prstGeom prst="rect">
            <a:avLst/>
          </a:prstGeom>
        </p:spPr>
      </p:pic>
      <p:pic>
        <p:nvPicPr>
          <p:cNvPr id="7" name="Picture 6">
            <a:extLst>
              <a:ext uri="{FF2B5EF4-FFF2-40B4-BE49-F238E27FC236}">
                <a16:creationId xmlns:a16="http://schemas.microsoft.com/office/drawing/2014/main" id="{F606A18F-7AA0-6432-986F-BF87AD2F3494}"/>
              </a:ext>
            </a:extLst>
          </p:cNvPr>
          <p:cNvPicPr>
            <a:picLocks noChangeAspect="1"/>
          </p:cNvPicPr>
          <p:nvPr/>
        </p:nvPicPr>
        <p:blipFill>
          <a:blip r:embed="rId2"/>
          <a:stretch>
            <a:fillRect/>
          </a:stretch>
        </p:blipFill>
        <p:spPr>
          <a:xfrm>
            <a:off x="3161211" y="1896291"/>
            <a:ext cx="5608320" cy="2693126"/>
          </a:xfrm>
          <a:prstGeom prst="rect">
            <a:avLst/>
          </a:prstGeom>
        </p:spPr>
      </p:pic>
      <p:pic>
        <p:nvPicPr>
          <p:cNvPr id="9" name="Picture 8">
            <a:extLst>
              <a:ext uri="{FF2B5EF4-FFF2-40B4-BE49-F238E27FC236}">
                <a16:creationId xmlns:a16="http://schemas.microsoft.com/office/drawing/2014/main" id="{663E0103-8D03-1F1C-0852-655F31ACAA12}"/>
              </a:ext>
            </a:extLst>
          </p:cNvPr>
          <p:cNvPicPr>
            <a:picLocks noChangeAspect="1"/>
          </p:cNvPicPr>
          <p:nvPr/>
        </p:nvPicPr>
        <p:blipFill>
          <a:blip r:embed="rId3"/>
          <a:stretch>
            <a:fillRect/>
          </a:stretch>
        </p:blipFill>
        <p:spPr>
          <a:xfrm>
            <a:off x="1010194" y="1609724"/>
            <a:ext cx="8795793" cy="4313213"/>
          </a:xfrm>
          <a:prstGeom prst="rect">
            <a:avLst/>
          </a:prstGeom>
        </p:spPr>
      </p:pic>
    </p:spTree>
    <p:extLst>
      <p:ext uri="{BB962C8B-B14F-4D97-AF65-F5344CB8AC3E}">
        <p14:creationId xmlns:p14="http://schemas.microsoft.com/office/powerpoint/2010/main" val="20543418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B08D7E-26B9-5F9C-EA98-ADBF1CA862D1}"/>
              </a:ext>
            </a:extLst>
          </p:cNvPr>
          <p:cNvSpPr txBox="1"/>
          <p:nvPr/>
        </p:nvSpPr>
        <p:spPr>
          <a:xfrm>
            <a:off x="339635" y="487679"/>
            <a:ext cx="5860867" cy="369332"/>
          </a:xfrm>
          <a:prstGeom prst="rect">
            <a:avLst/>
          </a:prstGeom>
          <a:noFill/>
        </p:spPr>
        <p:txBody>
          <a:bodyPr wrap="square" rtlCol="0">
            <a:spAutoFit/>
          </a:bodyPr>
          <a:lstStyle/>
          <a:p>
            <a:r>
              <a:rPr lang="en-IN" dirty="0">
                <a:latin typeface="Arial Black" panose="020B0A04020102020204" pitchFamily="34" charset="0"/>
              </a:rPr>
              <a:t>CHALLEGES FACED DURING DEVOLOPMENT</a:t>
            </a:r>
          </a:p>
        </p:txBody>
      </p:sp>
      <p:sp>
        <p:nvSpPr>
          <p:cNvPr id="5" name="TextBox 4">
            <a:extLst>
              <a:ext uri="{FF2B5EF4-FFF2-40B4-BE49-F238E27FC236}">
                <a16:creationId xmlns:a16="http://schemas.microsoft.com/office/drawing/2014/main" id="{52F29B95-ED58-974B-0B57-F0730EA2A639}"/>
              </a:ext>
            </a:extLst>
          </p:cNvPr>
          <p:cNvSpPr txBox="1"/>
          <p:nvPr/>
        </p:nvSpPr>
        <p:spPr>
          <a:xfrm>
            <a:off x="600891" y="1340678"/>
            <a:ext cx="10485120" cy="4612032"/>
          </a:xfrm>
          <a:prstGeom prst="rect">
            <a:avLst/>
          </a:prstGeom>
          <a:noFill/>
        </p:spPr>
        <p:txBody>
          <a:bodyPr wrap="square">
            <a:spAutoFit/>
          </a:bodyPr>
          <a:lstStyle/>
          <a:p>
            <a:pPr>
              <a:lnSpc>
                <a:spcPct val="150000"/>
              </a:lnSpc>
            </a:pPr>
            <a:r>
              <a:rPr lang="en-US" dirty="0"/>
              <a:t>Developing a conference management system with login registration, conference booking, venue searching, payment, user profile, and an admin panel using Django can be challenging for beginners. Some key challenges include</a:t>
            </a:r>
          </a:p>
          <a:p>
            <a:pPr marL="285750" indent="-285750">
              <a:lnSpc>
                <a:spcPct val="150000"/>
              </a:lnSpc>
              <a:buFont typeface="Arial" panose="020B0604020202020204" pitchFamily="34" charset="0"/>
              <a:buChar char="•"/>
            </a:pPr>
            <a:r>
              <a:rPr lang="en-US" dirty="0"/>
              <a:t> authentication, </a:t>
            </a:r>
          </a:p>
          <a:p>
            <a:pPr marL="285750" indent="-285750">
              <a:lnSpc>
                <a:spcPct val="150000"/>
              </a:lnSpc>
              <a:buFont typeface="Arial" panose="020B0604020202020204" pitchFamily="34" charset="0"/>
              <a:buChar char="•"/>
            </a:pPr>
            <a:r>
              <a:rPr lang="en-US" dirty="0"/>
              <a:t> implementing booking and searching features, </a:t>
            </a:r>
          </a:p>
          <a:p>
            <a:pPr marL="285750" indent="-285750">
              <a:lnSpc>
                <a:spcPct val="150000"/>
              </a:lnSpc>
              <a:buFont typeface="Arial" panose="020B0604020202020204" pitchFamily="34" charset="0"/>
              <a:buChar char="•"/>
            </a:pPr>
            <a:r>
              <a:rPr lang="en-US" dirty="0"/>
              <a:t> integrating payment systems,</a:t>
            </a:r>
          </a:p>
          <a:p>
            <a:pPr marL="285750" indent="-285750">
              <a:lnSpc>
                <a:spcPct val="150000"/>
              </a:lnSpc>
              <a:buFont typeface="Arial" panose="020B0604020202020204" pitchFamily="34" charset="0"/>
              <a:buChar char="•"/>
            </a:pPr>
            <a:r>
              <a:rPr lang="en-US" dirty="0"/>
              <a:t> managing user profiles,</a:t>
            </a:r>
          </a:p>
          <a:p>
            <a:pPr marL="285750" indent="-285750">
              <a:lnSpc>
                <a:spcPct val="150000"/>
              </a:lnSpc>
              <a:buFont typeface="Arial" panose="020B0604020202020204" pitchFamily="34" charset="0"/>
              <a:buChar char="•"/>
            </a:pPr>
            <a:r>
              <a:rPr lang="en-US" dirty="0"/>
              <a:t> testing and validation,</a:t>
            </a:r>
          </a:p>
          <a:p>
            <a:pPr marL="285750" indent="-285750">
              <a:lnSpc>
                <a:spcPct val="150000"/>
              </a:lnSpc>
              <a:buFont typeface="Arial" panose="020B0604020202020204" pitchFamily="34" charset="0"/>
              <a:buChar char="•"/>
            </a:pPr>
            <a:r>
              <a:rPr lang="en-US" dirty="0"/>
              <a:t> focusing on user experience, </a:t>
            </a:r>
          </a:p>
          <a:p>
            <a:pPr>
              <a:lnSpc>
                <a:spcPct val="150000"/>
              </a:lnSpc>
            </a:pPr>
            <a:r>
              <a:rPr lang="en-US" dirty="0"/>
              <a:t> However, by following Django's documentation, breaking tasks into smaller steps, and seeking help from online resources, beginners can overcome these challenges and gain valuable experience in the process.</a:t>
            </a:r>
            <a:endParaRPr lang="en-IN" dirty="0"/>
          </a:p>
        </p:txBody>
      </p:sp>
    </p:spTree>
    <p:extLst>
      <p:ext uri="{BB962C8B-B14F-4D97-AF65-F5344CB8AC3E}">
        <p14:creationId xmlns:p14="http://schemas.microsoft.com/office/powerpoint/2010/main" val="3067151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2F29B95-ED58-974B-0B57-F0730EA2A639}"/>
              </a:ext>
            </a:extLst>
          </p:cNvPr>
          <p:cNvSpPr txBox="1"/>
          <p:nvPr/>
        </p:nvSpPr>
        <p:spPr>
          <a:xfrm>
            <a:off x="531221" y="857011"/>
            <a:ext cx="11321143" cy="4191981"/>
          </a:xfrm>
          <a:prstGeom prst="rect">
            <a:avLst/>
          </a:prstGeom>
          <a:noFill/>
        </p:spPr>
        <p:txBody>
          <a:bodyPr wrap="square">
            <a:spAutoFit/>
          </a:bodyPr>
          <a:lstStyle/>
          <a:p>
            <a:pPr marL="342900" lvl="0" indent="-342900">
              <a:lnSpc>
                <a:spcPct val="150000"/>
              </a:lnSpc>
              <a:spcBef>
                <a:spcPts val="40"/>
              </a:spcBef>
              <a:spcAft>
                <a:spcPts val="0"/>
              </a:spcAft>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Mobile Application</a:t>
            </a:r>
            <a:endParaRPr lang="en-IN" sz="2000" dirty="0">
              <a:effectLst/>
              <a:latin typeface="Times New Roman" panose="02020603050405020304" pitchFamily="18" charset="0"/>
              <a:ea typeface="Times New Roman" panose="02020603050405020304" pitchFamily="18" charset="0"/>
            </a:endParaRPr>
          </a:p>
          <a:p>
            <a:pPr marL="342900" lvl="0" indent="-342900">
              <a:lnSpc>
                <a:spcPct val="150000"/>
              </a:lnSpc>
              <a:spcBef>
                <a:spcPts val="40"/>
              </a:spcBef>
              <a:spcAft>
                <a:spcPts val="0"/>
              </a:spcAft>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Additional Booking Options</a:t>
            </a:r>
          </a:p>
          <a:p>
            <a:pPr marL="342900" lvl="0" indent="-342900">
              <a:lnSpc>
                <a:spcPct val="150000"/>
              </a:lnSpc>
              <a:spcBef>
                <a:spcPts val="40"/>
              </a:spcBef>
              <a:spcAft>
                <a:spcPts val="0"/>
              </a:spcAft>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More Payment Option Integration</a:t>
            </a:r>
          </a:p>
          <a:p>
            <a:pPr marL="342900" lvl="0" indent="-342900">
              <a:lnSpc>
                <a:spcPct val="150000"/>
              </a:lnSpc>
              <a:spcBef>
                <a:spcPts val="40"/>
              </a:spcBef>
              <a:spcAft>
                <a:spcPts val="0"/>
              </a:spcAft>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Advanced Reporting and Analytics</a:t>
            </a:r>
          </a:p>
          <a:p>
            <a:pPr marL="342900" lvl="0" indent="-342900">
              <a:lnSpc>
                <a:spcPct val="150000"/>
              </a:lnSpc>
              <a:spcBef>
                <a:spcPts val="40"/>
              </a:spcBef>
              <a:spcAft>
                <a:spcPts val="0"/>
              </a:spcAft>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Social Media Integration</a:t>
            </a:r>
            <a:endParaRPr lang="en-US" sz="2000" dirty="0">
              <a:latin typeface="Times New Roman" panose="02020603050405020304" pitchFamily="18" charset="0"/>
              <a:ea typeface="Times New Roman" panose="02020603050405020304" pitchFamily="18" charset="0"/>
            </a:endParaRPr>
          </a:p>
          <a:p>
            <a:pPr marL="342900" lvl="0" indent="-342900">
              <a:lnSpc>
                <a:spcPct val="150000"/>
              </a:lnSpc>
              <a:spcBef>
                <a:spcPts val="40"/>
              </a:spcBef>
              <a:spcAft>
                <a:spcPts val="0"/>
              </a:spcAft>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Feedback and Rating System</a:t>
            </a:r>
          </a:p>
          <a:p>
            <a:pPr marL="342900" lvl="0" indent="-342900">
              <a:lnSpc>
                <a:spcPct val="150000"/>
              </a:lnSpc>
              <a:spcBef>
                <a:spcPts val="40"/>
              </a:spcBef>
              <a:spcAft>
                <a:spcPts val="0"/>
              </a:spcAft>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Integration with Calendar Platforms</a:t>
            </a:r>
          </a:p>
          <a:p>
            <a:pPr marL="342900" lvl="0" indent="-342900">
              <a:lnSpc>
                <a:spcPct val="150000"/>
              </a:lnSpc>
              <a:spcBef>
                <a:spcPts val="40"/>
              </a:spcBef>
              <a:spcAft>
                <a:spcPts val="0"/>
              </a:spcAft>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Automated Reminders and Notifications</a:t>
            </a:r>
          </a:p>
          <a:p>
            <a:pPr marL="342900" lvl="0" indent="-342900">
              <a:lnSpc>
                <a:spcPct val="150000"/>
              </a:lnSpc>
              <a:spcBef>
                <a:spcPts val="40"/>
              </a:spcBef>
              <a:spcAft>
                <a:spcPts val="0"/>
              </a:spcAft>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Create Conference Hall Owner Page</a:t>
            </a:r>
            <a:endParaRPr lang="en-IN" sz="2000" dirty="0">
              <a:effectLst/>
              <a:latin typeface="Times New Roman" panose="02020603050405020304" pitchFamily="18" charset="0"/>
              <a:ea typeface="Times New Roman" panose="02020603050405020304" pitchFamily="18" charset="0"/>
            </a:endParaRPr>
          </a:p>
        </p:txBody>
      </p:sp>
      <p:sp>
        <p:nvSpPr>
          <p:cNvPr id="3" name="TextBox 2">
            <a:extLst>
              <a:ext uri="{FF2B5EF4-FFF2-40B4-BE49-F238E27FC236}">
                <a16:creationId xmlns:a16="http://schemas.microsoft.com/office/drawing/2014/main" id="{7F6BF2E8-5317-5D08-FB10-12D6C08005F2}"/>
              </a:ext>
            </a:extLst>
          </p:cNvPr>
          <p:cNvSpPr txBox="1"/>
          <p:nvPr/>
        </p:nvSpPr>
        <p:spPr>
          <a:xfrm>
            <a:off x="339635" y="487679"/>
            <a:ext cx="5860867" cy="369332"/>
          </a:xfrm>
          <a:prstGeom prst="rect">
            <a:avLst/>
          </a:prstGeom>
          <a:noFill/>
        </p:spPr>
        <p:txBody>
          <a:bodyPr wrap="square" rtlCol="0">
            <a:spAutoFit/>
          </a:bodyPr>
          <a:lstStyle/>
          <a:p>
            <a:r>
              <a:rPr lang="en-US" dirty="0">
                <a:latin typeface="Arial Black" panose="020B0A04020102020204" pitchFamily="34" charset="0"/>
              </a:rPr>
              <a:t>F</a:t>
            </a:r>
            <a:r>
              <a:rPr lang="en-IN" dirty="0">
                <a:latin typeface="Arial Black" panose="020B0A04020102020204" pitchFamily="34" charset="0"/>
              </a:rPr>
              <a:t>UTURE ENHANCEMENTS</a:t>
            </a:r>
          </a:p>
        </p:txBody>
      </p:sp>
    </p:spTree>
    <p:extLst>
      <p:ext uri="{BB962C8B-B14F-4D97-AF65-F5344CB8AC3E}">
        <p14:creationId xmlns:p14="http://schemas.microsoft.com/office/powerpoint/2010/main" val="19805796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C417C37-416A-AA05-C6D7-EB918FB49336}"/>
              </a:ext>
            </a:extLst>
          </p:cNvPr>
          <p:cNvSpPr txBox="1"/>
          <p:nvPr/>
        </p:nvSpPr>
        <p:spPr>
          <a:xfrm>
            <a:off x="339635" y="487679"/>
            <a:ext cx="5860867" cy="369332"/>
          </a:xfrm>
          <a:prstGeom prst="rect">
            <a:avLst/>
          </a:prstGeom>
          <a:noFill/>
        </p:spPr>
        <p:txBody>
          <a:bodyPr wrap="square" rtlCol="0">
            <a:spAutoFit/>
          </a:bodyPr>
          <a:lstStyle/>
          <a:p>
            <a:r>
              <a:rPr lang="en-US" dirty="0">
                <a:latin typeface="Arial Black" panose="020B0A04020102020204" pitchFamily="34" charset="0"/>
              </a:rPr>
              <a:t>CONCLUSION</a:t>
            </a:r>
            <a:endParaRPr lang="en-IN" dirty="0">
              <a:latin typeface="Arial Black" panose="020B0A04020102020204" pitchFamily="34" charset="0"/>
            </a:endParaRPr>
          </a:p>
        </p:txBody>
      </p:sp>
      <p:sp>
        <p:nvSpPr>
          <p:cNvPr id="8" name="TextBox 7">
            <a:extLst>
              <a:ext uri="{FF2B5EF4-FFF2-40B4-BE49-F238E27FC236}">
                <a16:creationId xmlns:a16="http://schemas.microsoft.com/office/drawing/2014/main" id="{535D989F-86FB-3D9E-E4F8-C2B323335578}"/>
              </a:ext>
            </a:extLst>
          </p:cNvPr>
          <p:cNvSpPr txBox="1"/>
          <p:nvPr/>
        </p:nvSpPr>
        <p:spPr>
          <a:xfrm>
            <a:off x="470263" y="998530"/>
            <a:ext cx="8595360" cy="2031325"/>
          </a:xfrm>
          <a:prstGeom prst="rect">
            <a:avLst/>
          </a:prstGeom>
          <a:noFill/>
        </p:spPr>
        <p:txBody>
          <a:bodyPr wrap="square">
            <a:spAutoFit/>
          </a:bodyPr>
          <a:lstStyle/>
          <a:p>
            <a:r>
              <a:rPr lang="en-IN" dirty="0" err="1"/>
              <a:t>Confera</a:t>
            </a:r>
            <a:r>
              <a:rPr lang="en-IN" dirty="0"/>
              <a:t>, the conference management system, offers a centralized platform for conference booking, providing a simple solution to a complex problem. With </a:t>
            </a:r>
            <a:r>
              <a:rPr lang="en-IN" dirty="0" err="1"/>
              <a:t>Confera</a:t>
            </a:r>
            <a:r>
              <a:rPr lang="en-IN" dirty="0"/>
              <a:t>, organizers can efficiently manage conferences, eliminating manual coordination and streamlining the process. The user-friendly interface and comprehensive features enhance the overall conference experience for both organizers and attendees. By embracing </a:t>
            </a:r>
            <a:r>
              <a:rPr lang="en-IN" dirty="0" err="1"/>
              <a:t>Confera</a:t>
            </a:r>
            <a:r>
              <a:rPr lang="en-IN" dirty="0"/>
              <a:t>, conference management becomes effortless, resulting in improved efficiency, attendee satisfaction, and successful conferences.</a:t>
            </a:r>
          </a:p>
        </p:txBody>
      </p:sp>
    </p:spTree>
    <p:extLst>
      <p:ext uri="{BB962C8B-B14F-4D97-AF65-F5344CB8AC3E}">
        <p14:creationId xmlns:p14="http://schemas.microsoft.com/office/powerpoint/2010/main" val="2072895886"/>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{0893D753-0666-4227-A59E-AADB6344ECF1}tf22712842_win32</Template>
  <TotalTime>844</TotalTime>
  <Words>700</Words>
  <Application>Microsoft Office PowerPoint</Application>
  <PresentationFormat>Widescreen</PresentationFormat>
  <Paragraphs>104</Paragraphs>
  <Slides>15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vt:lpstr>
      <vt:lpstr>Arial Black</vt:lpstr>
      <vt:lpstr>Bookman Old Style</vt:lpstr>
      <vt:lpstr>Calibri</vt:lpstr>
      <vt:lpstr>Franklin Gothic Book</vt:lpstr>
      <vt:lpstr>Symbol</vt:lpstr>
      <vt:lpstr>Times New Roman</vt:lpstr>
      <vt:lpstr>Wingdings</vt:lpstr>
      <vt:lpstr>1_RetrospectVTI</vt:lpstr>
      <vt:lpstr>Conference Booking System: CONFERA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Conference Booking System: CONFERA</dc:title>
  <dc:creator>Dev Nand Nair</dc:creator>
  <cp:lastModifiedBy>Dev Nand Nair</cp:lastModifiedBy>
  <cp:revision>18</cp:revision>
  <dcterms:created xsi:type="dcterms:W3CDTF">2023-05-27T07:09:51Z</dcterms:created>
  <dcterms:modified xsi:type="dcterms:W3CDTF">2023-05-31T18:52:38Z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